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8" r:id="rId4"/>
    <p:sldId id="258" r:id="rId5"/>
    <p:sldId id="259" r:id="rId6"/>
    <p:sldId id="267" r:id="rId7"/>
    <p:sldId id="271" r:id="rId8"/>
    <p:sldId id="272" r:id="rId9"/>
    <p:sldId id="270" r:id="rId10"/>
    <p:sldId id="264" r:id="rId11"/>
    <p:sldId id="273" r:id="rId12"/>
    <p:sldId id="266" r:id="rId13"/>
    <p:sldId id="265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7" autoAdjust="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7D3F9E-271B-4126-967A-41C9779EE2BE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C694B-EA11-4902-BE35-58FED0D73AA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176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694B-EA11-4902-BE35-58FED0D73AAC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1126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694B-EA11-4902-BE35-58FED0D73AAC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5430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BC694B-EA11-4902-BE35-58FED0D73AA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991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FD3750-BE2D-D698-B520-AA7C8C15F3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9076B70-3BC5-E5D1-2A3E-16D06CD02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65FD44-AB94-16EF-9960-AB97AFFED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F9F83A-D2F6-9995-D386-0D423017A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2CA870A-84A6-2707-ABBA-EC54F9C8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8286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D8D957-3063-F8DB-4805-369414FC5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5EB09E1-C666-5714-9310-4EB3B3296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6A3D52-359F-3EE1-5F0D-2ED302F82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E8E3EF8-2709-D108-1329-835FB485C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478025-6C87-CADB-189F-A831B76D2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62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F41F72A-7B09-A7A7-D276-6D5A577E8D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F7BA995-F0E4-45F7-E377-D729B97C4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E176E48-38C6-1D57-B0BA-8703A3B4A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A62B27-9C95-3645-5201-C23FE4C44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E7C60B-EEDF-D78A-6728-FA7593FBB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8525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9578C5-B9C8-928A-C237-C0E69F586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16E40D-0704-9A52-97D6-55F23E7E4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CF169E-329C-B438-B4DD-5F3E66A88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1B0B0B-E91C-AE73-C409-4D674C338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4EEA6F0-54C6-67E1-4C73-61DBE38A4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301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7D3B1F-40F0-13C7-2A0F-BB59A4501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D2B36F-402D-9FA5-2A93-1520061F6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32B1BE8-1FAB-F89F-24BA-F1E3A9BF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00200E-B57B-372E-7571-712D5E4BE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AFA195-4787-B372-6ACF-8A5EBF623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75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4F2CBB-0961-2174-502A-59EADA8C0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5B17B4-F692-377D-3709-70CEB372E6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3D80E89-B1F7-5DF7-73F8-BCA965A74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B1F41E5-CC32-C4EE-E37C-A0E21C445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D988584-B72F-A369-995A-80E7573E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21B2EC2-E445-9178-5F22-C64B1520C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442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9231FC-FCB6-5D17-5380-4178A47D8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D3A6CBB-AD44-21FB-3E9F-C93EA3CAC3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7BBD22C-0359-1A67-DFCE-AACDCE3D8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3E8A2FE-B839-4FF0-333C-1105830EEB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B76FE06-B2A9-D820-4745-09A5FD960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F17D754-4A7E-5BBE-B627-D464B778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97119CA-30F6-6081-5BF6-B14FF9EA5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5E76794-2804-703C-3C23-33FFD9E93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8143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F39079-31CC-6383-47C4-6D30A8688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86BC6E9-4E9F-F657-40C0-CC442B502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27334E9-1014-7DE8-80AB-7825CE77D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6916529-B5AA-EB07-DBF7-37B08E175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2537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03EDC53-BA9E-63FD-E695-61E535E24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7436D55-0187-15AD-3099-72B64356B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51EAF31-0963-318A-DC31-13043EE9F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782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FCC746-5E91-CEC0-56B7-57D7C9F9E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33B65D-F678-C7F3-96BF-FA3C23971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B09B2BC-494A-9376-1D5E-9E9D33C5B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DC5B72-7289-68C3-453C-9198A2043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C0C5C4C-C07C-D8AE-9D5C-6B12F253C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0D0FF0F-F296-C0F4-DE0D-ADA74CE73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9383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45CFC5-226C-B69B-1D75-D3C25D667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BCAF2E3-4F8E-C853-E8B0-98664C131B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C3A87EC-119A-50A5-B10F-763C360DFB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3684542-4B41-AAD7-0D9C-A0F745C5A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8974446-5EB0-267D-B03D-C551DC016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DBB28DB-9406-73C1-FAC7-B9A9D2992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3788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DA8C6E7-1561-12ED-6F4C-EE73BC349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549493E-79FF-72A1-1CF8-A8A2E7B32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E2B8A92-4B06-82BA-276E-B70154C847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2BAAB9-17EC-4FD3-81AB-F80CAAFE13DF}" type="datetimeFigureOut">
              <a:rPr lang="zh-TW" altLang="en-US" smtClean="0"/>
              <a:t>2024/10/11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7B4CCB2-6F89-4EF7-2328-8DC1C0B062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976AA3-09DE-1C12-B796-E00C0A3FC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057E9-DACC-457A-AD71-CB866D872F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58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aipei Sans TC Beta" pitchFamily="2" charset="-120"/>
          <a:ea typeface="Taipei Sans TC Beta" pitchFamily="2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aipei Sans TC Beta" pitchFamily="2" charset="-120"/>
          <a:ea typeface="Taipei Sans TC Beta" pitchFamily="2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aipei Sans TC Beta" pitchFamily="2" charset="-120"/>
          <a:ea typeface="Taipei Sans TC Beta" pitchFamily="2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aipei Sans TC Beta" pitchFamily="2" charset="-120"/>
          <a:ea typeface="Taipei Sans TC Beta" pitchFamily="2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aipei Sans TC Beta" pitchFamily="2" charset="-120"/>
          <a:ea typeface="Taipei Sans TC Beta" pitchFamily="2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aipei Sans TC Beta" pitchFamily="2" charset="-120"/>
          <a:ea typeface="Taipei Sans TC Beta" pitchFamily="2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Must-try traveling way in Taipei : YouBike">
            <a:extLst>
              <a:ext uri="{FF2B5EF4-FFF2-40B4-BE49-F238E27FC236}">
                <a16:creationId xmlns:a16="http://schemas.microsoft.com/office/drawing/2014/main" id="{D5572EBE-866D-9E8B-F945-C95C92835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00101"/>
            <a:ext cx="12192000" cy="8116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ECF41B1-4285-67E4-C22B-D2E6168A3A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18084"/>
            <a:ext cx="9144000" cy="880018"/>
          </a:xfrm>
        </p:spPr>
        <p:txBody>
          <a:bodyPr>
            <a:normAutofit fontScale="90000"/>
          </a:bodyPr>
          <a:lstStyle/>
          <a:p>
            <a:r>
              <a:rPr lang="en-US" altLang="zh-TW" b="1" dirty="0" err="1">
                <a:solidFill>
                  <a:schemeClr val="bg1"/>
                </a:solidFill>
                <a:latin typeface="Taipei Sans TC Beta" pitchFamily="2" charset="-120"/>
                <a:ea typeface="Taipei Sans TC Beta" pitchFamily="2" charset="-120"/>
              </a:rPr>
              <a:t>Youbike</a:t>
            </a:r>
            <a:r>
              <a:rPr lang="en-US" altLang="zh-TW" b="1" dirty="0">
                <a:solidFill>
                  <a:schemeClr val="bg1"/>
                </a:solidFill>
                <a:latin typeface="Taipei Sans TC Beta" pitchFamily="2" charset="-120"/>
                <a:ea typeface="Taipei Sans TC Beta" pitchFamily="2" charset="-120"/>
              </a:rPr>
              <a:t> </a:t>
            </a:r>
            <a:r>
              <a:rPr lang="zh-TW" altLang="en-US" b="1" dirty="0">
                <a:solidFill>
                  <a:schemeClr val="bg1"/>
                </a:solidFill>
                <a:latin typeface="Taipei Sans TC Beta" pitchFamily="2" charset="-120"/>
                <a:ea typeface="Taipei Sans TC Beta" pitchFamily="2" charset="-120"/>
              </a:rPr>
              <a:t>用戶分析</a:t>
            </a:r>
          </a:p>
        </p:txBody>
      </p:sp>
    </p:spTree>
    <p:extLst>
      <p:ext uri="{BB962C8B-B14F-4D97-AF65-F5344CB8AC3E}">
        <p14:creationId xmlns:p14="http://schemas.microsoft.com/office/powerpoint/2010/main" val="377532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E5CE2B-27F5-9E9F-DEAB-9368CDFED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CA39F8-D698-2220-41BB-40B849D24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36E3D6D-CABB-0CE2-BCE9-E5365D9C7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B0E40363-F1B3-43B0-F346-B47FD0169911}"/>
              </a:ext>
            </a:extLst>
          </p:cNvPr>
          <p:cNvCxnSpPr>
            <a:cxnSpLocks/>
          </p:cNvCxnSpPr>
          <p:nvPr/>
        </p:nvCxnSpPr>
        <p:spPr>
          <a:xfrm flipV="1">
            <a:off x="2811780" y="3785235"/>
            <a:ext cx="281940" cy="12954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9C0F751-C124-2F54-1137-09FAFAAAAF54}"/>
              </a:ext>
            </a:extLst>
          </p:cNvPr>
          <p:cNvSpPr/>
          <p:nvPr/>
        </p:nvSpPr>
        <p:spPr>
          <a:xfrm>
            <a:off x="1691640" y="3850005"/>
            <a:ext cx="106680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大稻埕碼頭站</a:t>
            </a: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FAF999B-85E5-B7D7-C0C0-3273A1D4D810}"/>
              </a:ext>
            </a:extLst>
          </p:cNvPr>
          <p:cNvCxnSpPr>
            <a:cxnSpLocks/>
          </p:cNvCxnSpPr>
          <p:nvPr/>
        </p:nvCxnSpPr>
        <p:spPr>
          <a:xfrm flipV="1">
            <a:off x="1409700" y="1320325"/>
            <a:ext cx="281940" cy="12954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9D6206D-4B07-F3BC-37D4-6EECD08023E3}"/>
              </a:ext>
            </a:extLst>
          </p:cNvPr>
          <p:cNvSpPr/>
          <p:nvPr/>
        </p:nvSpPr>
        <p:spPr>
          <a:xfrm>
            <a:off x="428625" y="1420338"/>
            <a:ext cx="89535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捷運關渡站</a:t>
            </a: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1317F945-A751-03B0-FF97-0BD9C68C5E3A}"/>
              </a:ext>
            </a:extLst>
          </p:cNvPr>
          <p:cNvCxnSpPr>
            <a:cxnSpLocks/>
          </p:cNvCxnSpPr>
          <p:nvPr/>
        </p:nvCxnSpPr>
        <p:spPr>
          <a:xfrm flipH="1">
            <a:off x="5601653" y="5627370"/>
            <a:ext cx="227647" cy="230505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E886DA90-2A35-918C-A635-FCE37BCD6EA4}"/>
              </a:ext>
            </a:extLst>
          </p:cNvPr>
          <p:cNvSpPr/>
          <p:nvPr/>
        </p:nvSpPr>
        <p:spPr>
          <a:xfrm>
            <a:off x="5873115" y="5345430"/>
            <a:ext cx="74676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動物園站</a:t>
            </a: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3B5681C9-16A1-D31C-799F-FBEC821FED55}"/>
              </a:ext>
            </a:extLst>
          </p:cNvPr>
          <p:cNvCxnSpPr>
            <a:cxnSpLocks/>
          </p:cNvCxnSpPr>
          <p:nvPr/>
        </p:nvCxnSpPr>
        <p:spPr>
          <a:xfrm flipH="1" flipV="1">
            <a:off x="5415208" y="5947729"/>
            <a:ext cx="414092" cy="32877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3B8E40AD-2A5B-CE40-3CFA-5496851783CC}"/>
              </a:ext>
            </a:extLst>
          </p:cNvPr>
          <p:cNvSpPr/>
          <p:nvPr/>
        </p:nvSpPr>
        <p:spPr>
          <a:xfrm>
            <a:off x="5873115" y="6210935"/>
            <a:ext cx="882015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捷運木柵站</a:t>
            </a:r>
          </a:p>
        </p:txBody>
      </p: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487AC9EE-3EBF-D0DF-09D3-11E54F8CCAED}"/>
              </a:ext>
            </a:extLst>
          </p:cNvPr>
          <p:cNvCxnSpPr>
            <a:cxnSpLocks/>
          </p:cNvCxnSpPr>
          <p:nvPr/>
        </p:nvCxnSpPr>
        <p:spPr>
          <a:xfrm flipV="1">
            <a:off x="3548380" y="5403850"/>
            <a:ext cx="287020" cy="14732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792BE881-1FE1-98A1-6A6B-F2042F81CA9C}"/>
              </a:ext>
            </a:extLst>
          </p:cNvPr>
          <p:cNvSpPr/>
          <p:nvPr/>
        </p:nvSpPr>
        <p:spPr>
          <a:xfrm>
            <a:off x="2437765" y="5562838"/>
            <a:ext cx="106680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自來水園區</a:t>
            </a:r>
          </a:p>
        </p:txBody>
      </p:sp>
      <p:cxnSp>
        <p:nvCxnSpPr>
          <p:cNvPr id="4" name="直線單箭頭接點 3">
            <a:extLst>
              <a:ext uri="{FF2B5EF4-FFF2-40B4-BE49-F238E27FC236}">
                <a16:creationId xmlns:a16="http://schemas.microsoft.com/office/drawing/2014/main" id="{F4056D9F-1DF6-2561-8320-1580D1E555A5}"/>
              </a:ext>
            </a:extLst>
          </p:cNvPr>
          <p:cNvCxnSpPr>
            <a:cxnSpLocks/>
          </p:cNvCxnSpPr>
          <p:nvPr/>
        </p:nvCxnSpPr>
        <p:spPr>
          <a:xfrm flipV="1">
            <a:off x="2547937" y="5022374"/>
            <a:ext cx="287020" cy="14732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23F5245-A3B2-1EBF-7422-33849567ECC5}"/>
              </a:ext>
            </a:extLst>
          </p:cNvPr>
          <p:cNvSpPr/>
          <p:nvPr/>
        </p:nvSpPr>
        <p:spPr>
          <a:xfrm>
            <a:off x="1747837" y="5104924"/>
            <a:ext cx="74676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青年公園</a:t>
            </a:r>
          </a:p>
        </p:txBody>
      </p:sp>
    </p:spTree>
    <p:extLst>
      <p:ext uri="{BB962C8B-B14F-4D97-AF65-F5344CB8AC3E}">
        <p14:creationId xmlns:p14="http://schemas.microsoft.com/office/powerpoint/2010/main" val="2561017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05B8AC87-9AE7-288B-FE2B-C75F9D759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/>
              <a:t>使用者體驗 </a:t>
            </a:r>
            <a:r>
              <a:rPr lang="en-US" altLang="zh-TW" dirty="0"/>
              <a:t>– </a:t>
            </a:r>
            <a:r>
              <a:rPr lang="zh-TW" altLang="en-US" dirty="0"/>
              <a:t>見車率</a:t>
            </a:r>
          </a:p>
        </p:txBody>
      </p:sp>
    </p:spTree>
    <p:extLst>
      <p:ext uri="{BB962C8B-B14F-4D97-AF65-F5344CB8AC3E}">
        <p14:creationId xmlns:p14="http://schemas.microsoft.com/office/powerpoint/2010/main" val="7386695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A3C220E-C605-F4E6-0E10-1DE348AE6F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52" r="1" b="8349"/>
          <a:stretch/>
        </p:blipFill>
        <p:spPr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33F7103-7BD5-4215-A278-CE5648A816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-4" b="6055"/>
          <a:stretch/>
        </p:blipFill>
        <p:spPr>
          <a:xfrm>
            <a:off x="7089458" y="1840203"/>
            <a:ext cx="5375393" cy="5152814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cxnSp>
        <p:nvCxnSpPr>
          <p:cNvPr id="19" name="接點: 弧形 18">
            <a:extLst>
              <a:ext uri="{FF2B5EF4-FFF2-40B4-BE49-F238E27FC236}">
                <a16:creationId xmlns:a16="http://schemas.microsoft.com/office/drawing/2014/main" id="{CF716D60-6203-B69E-1E1B-C7FC2966199C}"/>
              </a:ext>
            </a:extLst>
          </p:cNvPr>
          <p:cNvCxnSpPr/>
          <p:nvPr/>
        </p:nvCxnSpPr>
        <p:spPr>
          <a:xfrm>
            <a:off x="4314825" y="3429000"/>
            <a:ext cx="2465355" cy="1533525"/>
          </a:xfrm>
          <a:prstGeom prst="curvedConnector3">
            <a:avLst/>
          </a:prstGeom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6553175-57F4-02FF-FFA2-3E5843967239}"/>
              </a:ext>
            </a:extLst>
          </p:cNvPr>
          <p:cNvSpPr txBox="1"/>
          <p:nvPr/>
        </p:nvSpPr>
        <p:spPr>
          <a:xfrm>
            <a:off x="1381125" y="5798990"/>
            <a:ext cx="3153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台北市公開資料 </a:t>
            </a:r>
            <a:r>
              <a:rPr lang="en-US" altLang="zh-TW" dirty="0">
                <a:latin typeface="Taipei Sans TC Beta" pitchFamily="2" charset="-120"/>
                <a:ea typeface="Taipei Sans TC Beta" pitchFamily="2" charset="-120"/>
              </a:rPr>
              <a:t>: 2023-11-17</a:t>
            </a:r>
            <a:endParaRPr lang="zh-TW" altLang="en-US" dirty="0">
              <a:latin typeface="Taipei Sans TC Beta" pitchFamily="2" charset="-120"/>
              <a:ea typeface="Taipei Sans TC Beta" pitchFamily="2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99BA430A-6536-736D-E42E-F0F21105BE0F}"/>
              </a:ext>
            </a:extLst>
          </p:cNvPr>
          <p:cNvSpPr txBox="1"/>
          <p:nvPr/>
        </p:nvSpPr>
        <p:spPr>
          <a:xfrm>
            <a:off x="8139184" y="1045999"/>
            <a:ext cx="273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aipei Sans TC Beta" pitchFamily="2" charset="-120"/>
                <a:ea typeface="Taipei Sans TC Beta" pitchFamily="2" charset="-120"/>
              </a:rPr>
              <a:t>9/30 </a:t>
            </a:r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從 </a:t>
            </a:r>
            <a:r>
              <a:rPr lang="en-US" altLang="zh-TW" dirty="0">
                <a:latin typeface="Taipei Sans TC Beta" pitchFamily="2" charset="-120"/>
                <a:ea typeface="Taipei Sans TC Beta" pitchFamily="2" charset="-120"/>
              </a:rPr>
              <a:t>API</a:t>
            </a:r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蒐集到的資料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73FBEE2E-6575-2A64-9440-C4BC5103DA8C}"/>
              </a:ext>
            </a:extLst>
          </p:cNvPr>
          <p:cNvSpPr/>
          <p:nvPr/>
        </p:nvSpPr>
        <p:spPr>
          <a:xfrm>
            <a:off x="7728374" y="5534041"/>
            <a:ext cx="821619" cy="27796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100" dirty="0">
                <a:latin typeface="Taipei Sans TC Beta" pitchFamily="2" charset="-120"/>
                <a:ea typeface="Taipei Sans TC Beta" pitchFamily="2" charset="-120"/>
              </a:rPr>
              <a:t>台大校區</a:t>
            </a:r>
          </a:p>
        </p:txBody>
      </p:sp>
    </p:spTree>
    <p:extLst>
      <p:ext uri="{BB962C8B-B14F-4D97-AF65-F5344CB8AC3E}">
        <p14:creationId xmlns:p14="http://schemas.microsoft.com/office/powerpoint/2010/main" val="1422979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DAF3E0-5252-4999-1F4F-E8DCBC930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Final Thoughts</a:t>
            </a:r>
            <a:endParaRPr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431EC4-69AB-C456-752A-4F78F147C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>
                <a:latin typeface="Taipei Sans TC Beta" pitchFamily="2" charset="-120"/>
                <a:ea typeface="Taipei Sans TC Beta" pitchFamily="2" charset="-120"/>
              </a:rPr>
              <a:t>使用趨勢 </a:t>
            </a:r>
            <a:r>
              <a:rPr lang="en-US" altLang="zh-TW" dirty="0">
                <a:latin typeface="Taipei Sans TC Beta" pitchFamily="2" charset="-120"/>
                <a:ea typeface="Taipei Sans TC Beta" pitchFamily="2" charset="-120"/>
              </a:rPr>
              <a:t>:</a:t>
            </a:r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 </a:t>
            </a:r>
            <a:endParaRPr lang="en-US" altLang="zh-TW" dirty="0"/>
          </a:p>
          <a:p>
            <a:pPr lvl="1"/>
            <a:r>
              <a:rPr lang="zh-TW" altLang="en-US" b="1" dirty="0"/>
              <a:t>台灣大學 </a:t>
            </a:r>
            <a:r>
              <a:rPr lang="zh-TW" altLang="en-US" dirty="0"/>
              <a:t>站為充足、仍有相當多站點為 </a:t>
            </a:r>
            <a:r>
              <a:rPr lang="en-US" altLang="zh-TW" dirty="0"/>
              <a:t>“</a:t>
            </a:r>
            <a:r>
              <a:rPr lang="zh-TW" altLang="en-US" dirty="0"/>
              <a:t>低見車率</a:t>
            </a:r>
            <a:r>
              <a:rPr lang="en-US" altLang="zh-TW" dirty="0"/>
              <a:t>”</a:t>
            </a:r>
          </a:p>
          <a:p>
            <a:pPr marL="914400" lvl="2" indent="0">
              <a:buNone/>
            </a:pPr>
            <a:r>
              <a:rPr lang="en-US" altLang="zh-TW" b="1" dirty="0"/>
              <a:t>&gt;</a:t>
            </a:r>
            <a:r>
              <a:rPr lang="zh-TW" altLang="en-US" b="1" dirty="0"/>
              <a:t> 人力調度規劃有需要重新檢視</a:t>
            </a:r>
            <a:endParaRPr lang="en-US" altLang="zh-TW" b="1" dirty="0"/>
          </a:p>
          <a:p>
            <a:endParaRPr lang="en-US" altLang="zh-TW" dirty="0"/>
          </a:p>
          <a:p>
            <a:r>
              <a:rPr lang="zh-TW" altLang="en-US" b="1" dirty="0"/>
              <a:t>收益趨勢 </a:t>
            </a:r>
            <a:r>
              <a:rPr lang="en-US" altLang="zh-TW" b="1" dirty="0"/>
              <a:t>:</a:t>
            </a:r>
            <a:endParaRPr lang="en-US" altLang="zh-TW" dirty="0"/>
          </a:p>
          <a:p>
            <a:pPr lvl="1"/>
            <a:r>
              <a:rPr lang="zh-TW" altLang="en-US" dirty="0"/>
              <a:t>假日 </a:t>
            </a:r>
            <a:r>
              <a:rPr lang="zh-TW" altLang="en-US" b="1" dirty="0"/>
              <a:t>大稻埕、關渡站、木柵動物園區域 </a:t>
            </a:r>
            <a:r>
              <a:rPr lang="zh-TW" altLang="en-US" dirty="0"/>
              <a:t>容易產生有收益的騎乘</a:t>
            </a:r>
            <a:endParaRPr lang="en-US" altLang="zh-TW" dirty="0"/>
          </a:p>
          <a:p>
            <a:pPr marL="457200" lvl="1" indent="0">
              <a:buNone/>
            </a:pPr>
            <a:r>
              <a:rPr lang="en-US" altLang="zh-TW" b="1" dirty="0"/>
              <a:t>	</a:t>
            </a:r>
            <a:r>
              <a:rPr lang="en-US" altLang="zh-TW" sz="2000" b="1" dirty="0"/>
              <a:t>&gt;</a:t>
            </a:r>
            <a:r>
              <a:rPr lang="zh-TW" altLang="en-US" sz="2000" b="1" dirty="0"/>
              <a:t> 可以在這些區域做進一步的調查</a:t>
            </a:r>
          </a:p>
        </p:txBody>
      </p:sp>
    </p:spTree>
    <p:extLst>
      <p:ext uri="{BB962C8B-B14F-4D97-AF65-F5344CB8AC3E}">
        <p14:creationId xmlns:p14="http://schemas.microsoft.com/office/powerpoint/2010/main" val="41132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A190FD-CBA7-3039-221A-AEA4D7411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1" dirty="0">
                <a:latin typeface="Taipei Sans TC Beta" pitchFamily="2" charset="-120"/>
                <a:ea typeface="Taipei Sans TC Beta" pitchFamily="2" charset="-120"/>
              </a:rPr>
              <a:t>分析目標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1410045-AF8B-90C3-4E24-7382C74B4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>
                <a:latin typeface="Taipei Sans TC Beta" pitchFamily="2" charset="-120"/>
                <a:ea typeface="Taipei Sans TC Beta" pitchFamily="2" charset="-120"/>
              </a:rPr>
              <a:t>使用趨勢 </a:t>
            </a:r>
            <a:r>
              <a:rPr lang="en-US" altLang="zh-TW" dirty="0">
                <a:latin typeface="Taipei Sans TC Beta" pitchFamily="2" charset="-120"/>
                <a:ea typeface="Taipei Sans TC Beta" pitchFamily="2" charset="-120"/>
              </a:rPr>
              <a:t>:</a:t>
            </a:r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 </a:t>
            </a:r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lvl="1"/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目前已建站點規模</a:t>
            </a:r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lvl="1"/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用戶使用狀況</a:t>
            </a:r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lvl="1"/>
            <a:r>
              <a:rPr lang="zh-TW" altLang="en-US" dirty="0"/>
              <a:t>見車率 </a:t>
            </a:r>
            <a:r>
              <a:rPr lang="en-US" altLang="zh-TW" dirty="0"/>
              <a:t>- </a:t>
            </a:r>
            <a:r>
              <a:rPr lang="zh-TW" altLang="en-US" dirty="0"/>
              <a:t>洞察用戶體驗</a:t>
            </a:r>
            <a:endParaRPr lang="en-US" altLang="zh-TW" dirty="0"/>
          </a:p>
          <a:p>
            <a:pPr lvl="1"/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r>
              <a:rPr lang="zh-TW" altLang="en-US" b="1" dirty="0"/>
              <a:t>收益趨勢 </a:t>
            </a:r>
            <a:r>
              <a:rPr lang="en-US" altLang="zh-TW" b="1" dirty="0"/>
              <a:t>:</a:t>
            </a:r>
          </a:p>
          <a:p>
            <a:pPr lvl="1"/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目前容易產生收益的站點、路線</a:t>
            </a:r>
            <a:endParaRPr lang="en-US" altLang="zh-TW" dirty="0">
              <a:latin typeface="Taipei Sans TC Beta" pitchFamily="2" charset="-120"/>
              <a:ea typeface="Taipei Sans TC Beta" pitchFamily="2" charset="-120"/>
            </a:endParaRPr>
          </a:p>
          <a:p>
            <a:pPr lvl="1"/>
            <a:r>
              <a:rPr lang="zh-TW" altLang="en-US" dirty="0">
                <a:latin typeface="Taipei Sans TC Beta" pitchFamily="2" charset="-120"/>
                <a:ea typeface="Taipei Sans TC Beta" pitchFamily="2" charset="-120"/>
              </a:rPr>
              <a:t>從用戶使用規模</a:t>
            </a:r>
            <a:r>
              <a:rPr lang="zh-TW" altLang="en-US" dirty="0"/>
              <a:t>，找出適合規劃活動的站點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pPr marL="457200" lvl="1" indent="0">
              <a:buNone/>
            </a:pPr>
            <a:r>
              <a:rPr lang="en-US" altLang="zh-TW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435966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DAC37D-5576-911C-13E6-C8D8C4601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/>
              <a:t>使用趨勢</a:t>
            </a:r>
          </a:p>
        </p:txBody>
      </p:sp>
    </p:spTree>
    <p:extLst>
      <p:ext uri="{BB962C8B-B14F-4D97-AF65-F5344CB8AC3E}">
        <p14:creationId xmlns:p14="http://schemas.microsoft.com/office/powerpoint/2010/main" val="356157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5076FDFA-FADD-92ED-51A0-DE6346723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C8C3E-7EE6-F4E7-376B-1ECE2FC3DA8B}"/>
              </a:ext>
            </a:extLst>
          </p:cNvPr>
          <p:cNvCxnSpPr/>
          <p:nvPr/>
        </p:nvCxnSpPr>
        <p:spPr>
          <a:xfrm>
            <a:off x="5280660" y="3352800"/>
            <a:ext cx="259080" cy="11430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9F71424C-EED7-BF9C-FD72-DDB34DB60C5C}"/>
              </a:ext>
            </a:extLst>
          </p:cNvPr>
          <p:cNvCxnSpPr>
            <a:cxnSpLocks/>
          </p:cNvCxnSpPr>
          <p:nvPr/>
        </p:nvCxnSpPr>
        <p:spPr>
          <a:xfrm flipV="1">
            <a:off x="5593080" y="3947160"/>
            <a:ext cx="281940" cy="12954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E262B577-1A2E-4D4F-EF76-2E54B652B460}"/>
              </a:ext>
            </a:extLst>
          </p:cNvPr>
          <p:cNvSpPr/>
          <p:nvPr/>
        </p:nvSpPr>
        <p:spPr>
          <a:xfrm>
            <a:off x="4145280" y="3070860"/>
            <a:ext cx="106680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西本願寺廣場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CEF289AD-9BD8-E92C-B62A-4A4C1D875A99}"/>
              </a:ext>
            </a:extLst>
          </p:cNvPr>
          <p:cNvSpPr/>
          <p:nvPr/>
        </p:nvSpPr>
        <p:spPr>
          <a:xfrm>
            <a:off x="4472940" y="4011930"/>
            <a:ext cx="106680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臺北市立大學</a:t>
            </a:r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CDA2089E-7367-9ED9-D2FD-AC69901E2CDC}"/>
              </a:ext>
            </a:extLst>
          </p:cNvPr>
          <p:cNvSpPr/>
          <p:nvPr/>
        </p:nvSpPr>
        <p:spPr>
          <a:xfrm>
            <a:off x="6827520" y="4770120"/>
            <a:ext cx="1569720" cy="102870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2DA947DA-43D1-F7B8-2528-0EAA1C923775}"/>
              </a:ext>
            </a:extLst>
          </p:cNvPr>
          <p:cNvSpPr/>
          <p:nvPr/>
        </p:nvSpPr>
        <p:spPr>
          <a:xfrm>
            <a:off x="5692140" y="5324792"/>
            <a:ext cx="106680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台灣大學 學區</a:t>
            </a:r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528FF501-7E58-FB31-DA21-9E010DC42706}"/>
              </a:ext>
            </a:extLst>
          </p:cNvPr>
          <p:cNvCxnSpPr>
            <a:cxnSpLocks/>
          </p:cNvCxnSpPr>
          <p:nvPr/>
        </p:nvCxnSpPr>
        <p:spPr>
          <a:xfrm flipH="1" flipV="1">
            <a:off x="9585960" y="4152900"/>
            <a:ext cx="708660" cy="47244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1B9646DE-8655-1B24-7626-16A943CB06AE}"/>
              </a:ext>
            </a:extLst>
          </p:cNvPr>
          <p:cNvSpPr/>
          <p:nvPr/>
        </p:nvSpPr>
        <p:spPr>
          <a:xfrm>
            <a:off x="10378440" y="4629150"/>
            <a:ext cx="106680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信義廣場</a:t>
            </a:r>
            <a:r>
              <a:rPr lang="en-US" altLang="zh-TW" sz="1000" dirty="0">
                <a:latin typeface="Taipei Sans TC Beta" pitchFamily="2" charset="-120"/>
                <a:ea typeface="Taipei Sans TC Beta" pitchFamily="2" charset="-120"/>
              </a:rPr>
              <a:t>(101)</a:t>
            </a:r>
            <a:endParaRPr lang="zh-TW" altLang="en-US" sz="1000" dirty="0">
              <a:latin typeface="Taipei Sans TC Beta" pitchFamily="2" charset="-120"/>
              <a:ea typeface="Taipei Sans TC Beta" pitchFamily="2" charset="-120"/>
            </a:endParaRPr>
          </a:p>
        </p:txBody>
      </p: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0FF80B89-2FFE-FBB4-F004-B0BFDCDA12FD}"/>
              </a:ext>
            </a:extLst>
          </p:cNvPr>
          <p:cNvCxnSpPr>
            <a:cxnSpLocks/>
          </p:cNvCxnSpPr>
          <p:nvPr/>
        </p:nvCxnSpPr>
        <p:spPr>
          <a:xfrm flipH="1" flipV="1">
            <a:off x="9707880" y="3604260"/>
            <a:ext cx="708660" cy="47244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2" name="矩形: 圓角 31">
            <a:extLst>
              <a:ext uri="{FF2B5EF4-FFF2-40B4-BE49-F238E27FC236}">
                <a16:creationId xmlns:a16="http://schemas.microsoft.com/office/drawing/2014/main" id="{059AFDD4-3A91-3236-C1D9-F41925774EBC}"/>
              </a:ext>
            </a:extLst>
          </p:cNvPr>
          <p:cNvSpPr/>
          <p:nvPr/>
        </p:nvSpPr>
        <p:spPr>
          <a:xfrm>
            <a:off x="10523220" y="4011930"/>
            <a:ext cx="777240" cy="28194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000" dirty="0">
                <a:latin typeface="Taipei Sans TC Beta" pitchFamily="2" charset="-120"/>
                <a:ea typeface="Taipei Sans TC Beta" pitchFamily="2" charset="-120"/>
              </a:rPr>
              <a:t>市政府站</a:t>
            </a:r>
          </a:p>
        </p:txBody>
      </p:sp>
    </p:spTree>
    <p:extLst>
      <p:ext uri="{BB962C8B-B14F-4D97-AF65-F5344CB8AC3E}">
        <p14:creationId xmlns:p14="http://schemas.microsoft.com/office/powerpoint/2010/main" val="3269788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855135-F006-8D5B-7CE2-D3F2B3445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201"/>
            <a:ext cx="10515600" cy="825500"/>
          </a:xfrm>
        </p:spPr>
        <p:txBody>
          <a:bodyPr/>
          <a:lstStyle/>
          <a:p>
            <a:pPr algn="ctr"/>
            <a:r>
              <a:rPr lang="zh-TW" altLang="en-US" b="1" i="0" dirty="0">
                <a:solidFill>
                  <a:srgbClr val="000000"/>
                </a:solidFill>
                <a:effectLst/>
                <a:latin typeface="Taipei Sans TC Beta" pitchFamily="2" charset="-120"/>
                <a:ea typeface="Taipei Sans TC Beta" pitchFamily="2" charset="-120"/>
              </a:rPr>
              <a:t>週間、週末有差異</a:t>
            </a:r>
            <a:endParaRPr lang="zh-TW" altLang="en-US" dirty="0"/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4A6CD4A8-EF05-04BA-F688-74AC6245AFA3}"/>
              </a:ext>
            </a:extLst>
          </p:cNvPr>
          <p:cNvSpPr txBox="1">
            <a:spLocks/>
          </p:cNvSpPr>
          <p:nvPr/>
        </p:nvSpPr>
        <p:spPr>
          <a:xfrm>
            <a:off x="838200" y="1336676"/>
            <a:ext cx="10515600" cy="825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Taipei Sans TC Beta" pitchFamily="2" charset="-120"/>
                <a:ea typeface="Taipei Sans TC Beta" pitchFamily="2" charset="-120"/>
                <a:cs typeface="+mj-cs"/>
              </a:defRPr>
            </a:lvl1pPr>
          </a:lstStyle>
          <a:p>
            <a:pPr algn="ctr"/>
            <a:r>
              <a:rPr lang="zh-TW" altLang="en-US" sz="1800" b="1" dirty="0">
                <a:solidFill>
                  <a:srgbClr val="000000"/>
                </a:solidFill>
              </a:rPr>
              <a:t>台大學區、大稻埕區域有明顯變化</a:t>
            </a:r>
            <a:endParaRPr lang="zh-TW" altLang="en-US" sz="18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618BB15-DA31-7DFF-1B8A-2BC0109F384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238" t="5800" b="2088"/>
          <a:stretch/>
        </p:blipFill>
        <p:spPr>
          <a:xfrm>
            <a:off x="-47276" y="2324573"/>
            <a:ext cx="6152381" cy="378095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FF82F0C-A993-2D5A-1858-F73D993CAB9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5105" y="2324573"/>
            <a:ext cx="6152381" cy="3780952"/>
          </a:xfrm>
          <a:prstGeom prst="rect">
            <a:avLst/>
          </a:prstGeom>
        </p:spPr>
      </p:pic>
      <p:sp>
        <p:nvSpPr>
          <p:cNvPr id="9" name="橢圓 8">
            <a:extLst>
              <a:ext uri="{FF2B5EF4-FFF2-40B4-BE49-F238E27FC236}">
                <a16:creationId xmlns:a16="http://schemas.microsoft.com/office/drawing/2014/main" id="{EBE10D06-0812-0C88-3597-D1E941BB3724}"/>
              </a:ext>
            </a:extLst>
          </p:cNvPr>
          <p:cNvSpPr/>
          <p:nvPr/>
        </p:nvSpPr>
        <p:spPr>
          <a:xfrm>
            <a:off x="809625" y="3057998"/>
            <a:ext cx="514350" cy="514350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3FA727C2-DC59-BE81-9A86-6E5EB5FCDB0E}"/>
              </a:ext>
            </a:extLst>
          </p:cNvPr>
          <p:cNvSpPr/>
          <p:nvPr/>
        </p:nvSpPr>
        <p:spPr>
          <a:xfrm>
            <a:off x="6981056" y="3057998"/>
            <a:ext cx="514350" cy="514350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D86E5B09-FBAE-DF0D-D573-BB6C12A02569}"/>
              </a:ext>
            </a:extLst>
          </p:cNvPr>
          <p:cNvSpPr/>
          <p:nvPr/>
        </p:nvSpPr>
        <p:spPr>
          <a:xfrm>
            <a:off x="8409769" y="4858222"/>
            <a:ext cx="1086655" cy="1047277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1B167432-10DF-A21D-5DF3-08C9AE6E904B}"/>
              </a:ext>
            </a:extLst>
          </p:cNvPr>
          <p:cNvSpPr/>
          <p:nvPr/>
        </p:nvSpPr>
        <p:spPr>
          <a:xfrm>
            <a:off x="2152248" y="4858221"/>
            <a:ext cx="1086655" cy="1047277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4805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35DA46A-2A4A-3814-645D-2479E68D05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15396" y="930741"/>
            <a:ext cx="6961208" cy="5790272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B424D5F-3DF9-D44A-FC60-497D8C9A0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8435"/>
            <a:ext cx="10515600" cy="808647"/>
          </a:xfrm>
        </p:spPr>
        <p:txBody>
          <a:bodyPr/>
          <a:lstStyle/>
          <a:p>
            <a:pPr algn="ctr"/>
            <a:r>
              <a:rPr lang="zh-TW" altLang="en-US" dirty="0"/>
              <a:t>平均使用次數圖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1F5CBE4-1295-4679-6166-5B63BD331CCA}"/>
              </a:ext>
            </a:extLst>
          </p:cNvPr>
          <p:cNvSpPr txBox="1"/>
          <p:nvPr/>
        </p:nvSpPr>
        <p:spPr>
          <a:xfrm>
            <a:off x="8844955" y="6599460"/>
            <a:ext cx="35092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900" dirty="0"/>
              <a:t>來源</a:t>
            </a:r>
            <a:r>
              <a:rPr lang="en-US" altLang="zh-TW" sz="900" dirty="0"/>
              <a:t>:</a:t>
            </a:r>
            <a:r>
              <a:rPr lang="zh-TW" altLang="en-US" sz="900" dirty="0"/>
              <a:t> </a:t>
            </a:r>
            <a:r>
              <a:rPr lang="en-US" altLang="zh-TW" sz="900" b="0" i="0" dirty="0">
                <a:solidFill>
                  <a:srgbClr val="30313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2023</a:t>
            </a:r>
            <a:r>
              <a:rPr lang="zh-TW" altLang="en-US" sz="900" b="0" i="0" dirty="0">
                <a:solidFill>
                  <a:srgbClr val="30313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 sz="900" b="0" i="0" dirty="0">
                <a:solidFill>
                  <a:srgbClr val="30313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12</a:t>
            </a:r>
            <a:r>
              <a:rPr lang="zh-TW" altLang="en-US" sz="900" b="0" i="0" dirty="0">
                <a:solidFill>
                  <a:srgbClr val="30313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月份臺北市公車與捷運轉乘</a:t>
            </a:r>
            <a:r>
              <a:rPr lang="en-US" altLang="zh-TW" sz="900" b="0" i="0" dirty="0" err="1">
                <a:solidFill>
                  <a:srgbClr val="30313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YouBike</a:t>
            </a:r>
            <a:r>
              <a:rPr lang="zh-TW" altLang="en-US" sz="900" b="0" i="0" dirty="0">
                <a:solidFill>
                  <a:srgbClr val="30313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之租借資料</a:t>
            </a:r>
            <a:endParaRPr lang="zh-TW" altLang="en-US" sz="900" dirty="0"/>
          </a:p>
        </p:txBody>
      </p:sp>
    </p:spTree>
    <p:extLst>
      <p:ext uri="{BB962C8B-B14F-4D97-AF65-F5344CB8AC3E}">
        <p14:creationId xmlns:p14="http://schemas.microsoft.com/office/powerpoint/2010/main" val="952899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93DDD6-EFAB-F42A-C1C9-89D6E67FC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AA277B9-C429-84EE-A087-AF0503FC5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2D45383-92C5-C1B5-6E80-86C2D992A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83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9510D8-0C2B-E5DF-649F-853DB45A1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BAA8BA-F07E-4D50-884A-0D11A30EE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85E983C-8170-3229-B289-2B71E8864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86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DAC37D-5576-911C-13E6-C8D8C4601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TW" altLang="en-US" dirty="0"/>
              <a:t>收益趨勢 </a:t>
            </a:r>
            <a:r>
              <a:rPr lang="en-US" altLang="zh-TW" dirty="0"/>
              <a:t>– </a:t>
            </a:r>
            <a:r>
              <a:rPr lang="zh-TW" altLang="en-US" dirty="0"/>
              <a:t>以轉乘資料為例</a:t>
            </a:r>
          </a:p>
        </p:txBody>
      </p:sp>
    </p:spTree>
    <p:extLst>
      <p:ext uri="{BB962C8B-B14F-4D97-AF65-F5344CB8AC3E}">
        <p14:creationId xmlns:p14="http://schemas.microsoft.com/office/powerpoint/2010/main" val="2229344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215</Words>
  <Application>Microsoft Office PowerPoint</Application>
  <PresentationFormat>寬螢幕</PresentationFormat>
  <Paragraphs>44</Paragraphs>
  <Slides>13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9" baseType="lpstr">
      <vt:lpstr>Meiryo</vt:lpstr>
      <vt:lpstr>Taipei Sans TC Beta</vt:lpstr>
      <vt:lpstr>Microsoft JhengHei</vt:lpstr>
      <vt:lpstr>Aptos</vt:lpstr>
      <vt:lpstr>Arial</vt:lpstr>
      <vt:lpstr>Office 佈景主題</vt:lpstr>
      <vt:lpstr>Youbike 用戶分析</vt:lpstr>
      <vt:lpstr>分析目標</vt:lpstr>
      <vt:lpstr>使用趨勢</vt:lpstr>
      <vt:lpstr>PowerPoint 簡報</vt:lpstr>
      <vt:lpstr>週間、週末有差異</vt:lpstr>
      <vt:lpstr>平均使用次數圖</vt:lpstr>
      <vt:lpstr>PowerPoint 簡報</vt:lpstr>
      <vt:lpstr>PowerPoint 簡報</vt:lpstr>
      <vt:lpstr>收益趨勢 – 以轉乘資料為例</vt:lpstr>
      <vt:lpstr>PowerPoint 簡報</vt:lpstr>
      <vt:lpstr>使用者體驗 – 見車率</vt:lpstr>
      <vt:lpstr>PowerPoint 簡報</vt:lpstr>
      <vt:lpstr>Final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Tony Feng</dc:creator>
  <cp:lastModifiedBy>Tony Feng</cp:lastModifiedBy>
  <cp:revision>11</cp:revision>
  <dcterms:created xsi:type="dcterms:W3CDTF">2024-10-09T07:32:50Z</dcterms:created>
  <dcterms:modified xsi:type="dcterms:W3CDTF">2024-10-11T03:23:30Z</dcterms:modified>
</cp:coreProperties>
</file>

<file path=docProps/thumbnail.jpeg>
</file>